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69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A1D18-E3C6-4150-B29E-7B5C31C8008A}" v="1" dt="2026-02-07T17:44:44.421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39" autoAdjust="0"/>
  </p:normalViewPr>
  <p:slideViewPr>
    <p:cSldViewPr snapToGrid="0" showGuides="1">
      <p:cViewPr varScale="1">
        <p:scale>
          <a:sx n="70" d="100"/>
          <a:sy n="70" d="100"/>
        </p:scale>
        <p:origin x="1166" y="27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2/7/2026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69" r:id="rId4"/>
    <p:sldLayoutId id="2147483655" r:id="rId5"/>
    <p:sldLayoutId id="2147483651" r:id="rId6"/>
    <p:sldLayoutId id="2147483662" r:id="rId7"/>
    <p:sldLayoutId id="2147483672" r:id="rId8"/>
    <p:sldLayoutId id="2147483673" r:id="rId9"/>
    <p:sldLayoutId id="2147483653" r:id="rId10"/>
    <p:sldLayoutId id="2147483663" r:id="rId11"/>
    <p:sldLayoutId id="214748366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/>
          <a:lstStyle/>
          <a:p>
            <a:r>
              <a:rPr lang="en-US" dirty="0"/>
              <a:t>NYC Airbnb Market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r>
              <a:rPr lang="en-US" dirty="0"/>
              <a:t>https://github.com/stephenschilling</a:t>
            </a:r>
          </a:p>
        </p:txBody>
      </p:sp>
      <p:pic>
        <p:nvPicPr>
          <p:cNvPr id="20" name="Picture Placeholder 19" descr="Aerial view of Central Park New York City">
            <a:extLst>
              <a:ext uri="{FF2B5EF4-FFF2-40B4-BE49-F238E27FC236}">
                <a16:creationId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02" r="21002"/>
          <a:stretch/>
        </p:blipFill>
        <p:spPr>
          <a:xfrm>
            <a:off x="6742557" y="821836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3F0D-35F7-05ED-0442-9CA9EC09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FA0B9-8670-BFE7-43F1-67DA0C569AD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visual confirms that listings describing themselves as </a:t>
            </a:r>
            <a:r>
              <a:rPr lang="en-US" b="1" dirty="0"/>
              <a:t>"Luxury" or "Modern"</a:t>
            </a:r>
            <a:r>
              <a:rPr lang="en-US" dirty="0"/>
              <a:t> significantly outprice those described as </a:t>
            </a:r>
            <a:r>
              <a:rPr lang="en-US" b="1" dirty="0"/>
              <a:t>"Cozy" or "Subway."</a:t>
            </a:r>
            <a:r>
              <a:rPr lang="en-US" dirty="0"/>
              <a:t> </a:t>
            </a:r>
          </a:p>
          <a:p>
            <a:r>
              <a:rPr lang="en-US" dirty="0"/>
              <a:t>This shows the "premium" value associated with certain marketing terms.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55774-6644-9C78-FA87-0DD56648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graph of keywords on average profit&#10;&#10;AI-generated content may be incorrect.">
            <a:extLst>
              <a:ext uri="{FF2B5EF4-FFF2-40B4-BE49-F238E27FC236}">
                <a16:creationId xmlns:a16="http://schemas.microsoft.com/office/drawing/2014/main" id="{A8E4019F-A130-D50C-B68A-AB08A524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85" y="1028519"/>
            <a:ext cx="6439458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AEBD-8600-F3C6-77C3-9F662EAB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32" y="361406"/>
            <a:ext cx="4389120" cy="2103120"/>
          </a:xfrm>
        </p:spPr>
        <p:txBody>
          <a:bodyPr/>
          <a:lstStyle/>
          <a:p>
            <a:r>
              <a:rPr lang="en-US" dirty="0"/>
              <a:t>Borough Price Category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B615-C9B1-DE79-0C97-4FC99DBF130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4432" y="2473235"/>
            <a:ext cx="3542025" cy="192024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stacked bar chart is excellent for comparing the "vibe" of boroughs. </a:t>
            </a:r>
          </a:p>
          <a:p>
            <a:r>
              <a:rPr lang="en-US" dirty="0"/>
              <a:t>Bronx is dominated by the yellow/green "Budget" segments, while Manhattan has a much larger purple/dark segment for "Expensive" and "Extravagant" listings.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37E3E-D91F-1D9A-D97E-E128555F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2FB9ED5-0949-2FA9-0C76-45CE4581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57" y="1039923"/>
            <a:ext cx="826841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0905-A484-2159-D3F1-2A71324C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Recency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20D3-4E4C-0552-8098-53604F263CF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This bar chart shows that majority of listings were active within the last month</a:t>
            </a:r>
          </a:p>
          <a:p>
            <a:r>
              <a:rPr lang="en-US" dirty="0"/>
              <a:t>The dataset represents a very "live" snapshot of the NYC market in 2019.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61E1-893D-0E75-64B6-98FEA29F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graph of rectangles with text&#10;&#10;AI-generated content may be incorrect.">
            <a:extLst>
              <a:ext uri="{FF2B5EF4-FFF2-40B4-BE49-F238E27FC236}">
                <a16:creationId xmlns:a16="http://schemas.microsoft.com/office/drawing/2014/main" id="{CBCB1F5F-ED06-E67A-FA49-B8B802B4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33" y="731520"/>
            <a:ext cx="6614733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789E-2C71-5015-BDD5-94A88C86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vs. Individual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2E4B-80CB-81DA-F705-4E4E4200246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bar chart visually demonstrates that Individual hosts list at a slightly higher average price point. </a:t>
            </a:r>
          </a:p>
          <a:p>
            <a:r>
              <a:rPr lang="en-US" dirty="0"/>
              <a:t>This is useful for debunking the assumption that professional management always implies higher prices.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1A2C0-44A3-061A-0ED2-3C55B87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ABC22FFE-89E9-4C24-CB34-3AD80AE5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748" y="781324"/>
            <a:ext cx="6111013" cy="48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2404-E942-3088-AEC3-DF831B68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748"/>
            <a:ext cx="4389120" cy="2103120"/>
          </a:xfrm>
        </p:spPr>
        <p:txBody>
          <a:bodyPr/>
          <a:lstStyle/>
          <a:p>
            <a:r>
              <a:rPr lang="en-US" dirty="0"/>
              <a:t>Best Value (Cheapest) 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0510-A394-DF40-D85E-0D9BE528C91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2305593"/>
            <a:ext cx="4389120" cy="1920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looking at the "Cheapest Neighborhood" chart, you can quickly identify the most affordable entry points in each borough. </a:t>
            </a:r>
          </a:p>
          <a:p>
            <a:r>
              <a:rPr lang="en-US" dirty="0"/>
              <a:t>It shows that Staten Island (Concord) and Queens (Corona) are the city's value leaders.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A27D2-7568-9BF0-D4FF-5FD9A567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graph of a neighborhood&#10;&#10;AI-generated content may be incorrect.">
            <a:extLst>
              <a:ext uri="{FF2B5EF4-FFF2-40B4-BE49-F238E27FC236}">
                <a16:creationId xmlns:a16="http://schemas.microsoft.com/office/drawing/2014/main" id="{9F73AC63-AB06-697B-90D4-DF1A5CE9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786851"/>
            <a:ext cx="7559695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2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3CB4-F991-43E9-B468-B5192919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149"/>
            <a:ext cx="4389120" cy="2103120"/>
          </a:xfrm>
        </p:spPr>
        <p:txBody>
          <a:bodyPr/>
          <a:lstStyle/>
          <a:p>
            <a:r>
              <a:rPr lang="en-US" dirty="0"/>
              <a:t>Luxury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0842E-4C39-0A68-7053-136FD2CADFB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2325189"/>
            <a:ext cx="4389120" cy="1920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"Most Expensive" chart emphasizes the massive premium of Manhattan (Tribeca) compared to the luxury hubs of other boroughs. </a:t>
            </a:r>
          </a:p>
          <a:p>
            <a:r>
              <a:rPr lang="en-US" dirty="0"/>
              <a:t>While Brooklyn Heights is expensive, it is still significantly lower than Tribeca's nearly $\$400$ average.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34B61-8465-A269-9C04-36FA83CC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EC20770-256C-6716-2627-6E0E39F6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44" y="693234"/>
            <a:ext cx="7597798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027714" cy="2103120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Average Price per Borough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56AFB9-FC7E-9ABE-30AB-42CF05F8F21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/>
          <a:p>
            <a:r>
              <a:rPr lang="en-US" b="1" dirty="0"/>
              <a:t>Bar Chart</a:t>
            </a:r>
            <a:r>
              <a:rPr lang="en-US" dirty="0"/>
              <a:t> to clearly compare costs. It highlights Manhattan as the premium location.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DE0C4D9A-203D-C1D2-A68B-12899299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09900"/>
            <a:ext cx="5969726" cy="386539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87892-2B65-C034-DA68-6ED54526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5143-1FAA-C7B4-12F5-138A299B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027714" cy="2103120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Room Type Distribution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D3D752-5EA5-FE91-6671-D9262A63400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/>
          <a:p>
            <a:r>
              <a:rPr lang="en-US" b="1" dirty="0"/>
              <a:t>Pie Chart</a:t>
            </a:r>
            <a:r>
              <a:rPr lang="en-US" dirty="0"/>
              <a:t> to show the market share of Entire Homes vs. Private Rooms.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C9330-13D3-2257-5F34-08C40637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Picture 7" descr="A diagram of a room type distribution&#10;&#10;AI-generated content may be incorrect.">
            <a:extLst>
              <a:ext uri="{FF2B5EF4-FFF2-40B4-BE49-F238E27FC236}">
                <a16:creationId xmlns:a16="http://schemas.microsoft.com/office/drawing/2014/main" id="{AA163D9D-A893-1984-E754-DABAE30A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53" y="731520"/>
            <a:ext cx="4808637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5AEB-E423-47C9-2DC4-84910F77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Category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D2B1-DE71-45D3-F037-E4B28AB28DA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b="1" dirty="0"/>
              <a:t>Bar Chart</a:t>
            </a:r>
            <a:r>
              <a:rPr lang="en-US" dirty="0"/>
              <a:t> to show the volume of listings in each tier. </a:t>
            </a:r>
          </a:p>
          <a:p>
            <a:r>
              <a:rPr lang="en-US" dirty="0"/>
              <a:t>It visually confirms that the "Average" price tier is the most populated.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54F5E-C87C-3744-A737-7D5D47FE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5B518D22-DEA3-5CE6-38C2-84E691AA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4" y="1105264"/>
            <a:ext cx="6665896" cy="42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2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588A-844F-A32B-7AA1-40E87D154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A682-5962-8C0C-2144-41704C08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5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2D6A-9C6E-3AD5-4E5C-6CE30E8457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3701143" cy="1920240"/>
          </a:xfrm>
        </p:spPr>
        <p:txBody>
          <a:bodyPr/>
          <a:lstStyle/>
          <a:p>
            <a:r>
              <a:rPr lang="en-US" b="1" dirty="0"/>
              <a:t>Horizontal Bar Chart</a:t>
            </a:r>
            <a:r>
              <a:rPr lang="en-US" dirty="0"/>
              <a:t> which is best for displaying long neighborhood names without them overlapping.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177A7-343B-32F6-B1D8-6BE75F71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graph of a number of neighborhoods&#10;&#10;AI-generated content may be incorrect.">
            <a:extLst>
              <a:ext uri="{FF2B5EF4-FFF2-40B4-BE49-F238E27FC236}">
                <a16:creationId xmlns:a16="http://schemas.microsoft.com/office/drawing/2014/main" id="{1F45D1FA-B274-428C-F847-B5640728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14" y="1352370"/>
            <a:ext cx="7323455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FBAC-7A5F-27DC-0CA8-2E5DC554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Length vs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5133-FD36-5396-8E8B-BE40B1447FC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2834640"/>
            <a:ext cx="4389120" cy="219456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scatter plot shows a flat regression line, visually confirming the very low correlation. </a:t>
            </a:r>
          </a:p>
          <a:p>
            <a:r>
              <a:rPr lang="en-US" dirty="0"/>
              <a:t>This suggests that the length of the text doesn't drive price; factors like location and room type are far more important.</a:t>
            </a:r>
          </a:p>
          <a:p>
            <a:r>
              <a:rPr lang="en-US" dirty="0"/>
              <a:t>Length  = Average Length of Stay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D4A4-3E7D-DC45-7989-A207CD12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graph with a red line&#10;&#10;AI-generated content may be incorrect.">
            <a:extLst>
              <a:ext uri="{FF2B5EF4-FFF2-40B4-BE49-F238E27FC236}">
                <a16:creationId xmlns:a16="http://schemas.microsoft.com/office/drawing/2014/main" id="{FA4F3CD3-46A2-5E0B-9FBC-0B2AD783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54" y="1121229"/>
            <a:ext cx="6858461" cy="43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6C0F-7D6C-CCA0-2474-C904F0DF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0D178-6EC4-B6F0-16B0-40362FABD11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087188"/>
            <a:ext cx="4389120" cy="1920240"/>
          </a:xfrm>
        </p:spPr>
        <p:txBody>
          <a:bodyPr/>
          <a:lstStyle/>
          <a:p>
            <a:r>
              <a:rPr lang="en-US" dirty="0"/>
              <a:t>The bar chart shows a clear peak in reviews on </a:t>
            </a:r>
            <a:r>
              <a:rPr lang="en-US" b="1" dirty="0"/>
              <a:t>Saturdays and Sundays</a:t>
            </a:r>
            <a:r>
              <a:rPr lang="en-US" dirty="0"/>
              <a:t>. </a:t>
            </a:r>
          </a:p>
          <a:p>
            <a:r>
              <a:rPr lang="en-US" dirty="0"/>
              <a:t>This likely reflects when guests check out and leave feedback after a weekend trip.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A7447-0429-3849-103C-88D1019A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A graph of a number of colored bars&#10;&#10;AI-generated content may be incorrect.">
            <a:extLst>
              <a:ext uri="{FF2B5EF4-FFF2-40B4-BE49-F238E27FC236}">
                <a16:creationId xmlns:a16="http://schemas.microsoft.com/office/drawing/2014/main" id="{16FC001C-510A-0A41-80BC-103D3EDA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773250"/>
            <a:ext cx="6956255" cy="43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4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3569-0825-4315-F5C6-BFE48E38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3687-B8C3-1E8B-CD84-1A356412AA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2926080"/>
            <a:ext cx="4389120" cy="2103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"Average Price per Category" graph provides a clear look at the distance between tiers. </a:t>
            </a:r>
          </a:p>
          <a:p>
            <a:r>
              <a:rPr lang="en-US" dirty="0"/>
              <a:t>For example, you can easily see that "Extravagant" listings average significantly more than "Expensive" ones, providing a clear visual of the luxury market gap.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C5673-DB59-5149-5BD8-A6815701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40CFDE2B-0E33-0BD7-8548-77CD8550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44" y="750389"/>
            <a:ext cx="6454699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F203-D651-7718-DEFE-E783E083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2731-1D08-377E-CC23-5E39F5407A9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This chart clearly illustrates that </a:t>
            </a:r>
            <a:r>
              <a:rPr lang="en-US" b="1" dirty="0"/>
              <a:t>Manhattan</a:t>
            </a:r>
            <a:r>
              <a:rPr lang="en-US" dirty="0"/>
              <a:t> has the widest variety of pricing (the highest bars), </a:t>
            </a:r>
          </a:p>
          <a:p>
            <a:r>
              <a:rPr lang="en-US" b="1" dirty="0"/>
              <a:t>Staten Island and the Bronx</a:t>
            </a:r>
            <a:r>
              <a:rPr lang="en-US" dirty="0"/>
              <a:t> are more uniform in their offerings.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E8A2-1F8D-0AB0-7F7B-920E6834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graph of a price volatility&#10;&#10;AI-generated content may be incorrect.">
            <a:extLst>
              <a:ext uri="{FF2B5EF4-FFF2-40B4-BE49-F238E27FC236}">
                <a16:creationId xmlns:a16="http://schemas.microsoft.com/office/drawing/2014/main" id="{23C13845-3D60-43BA-967F-FA295724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19" y="1020899"/>
            <a:ext cx="6593613" cy="4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36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{2C3F5DFE-2287-4847-B175-F67B5258B016}TF63aebcec-8e39-4664-940a-dd6c2f00c54d020a9832_win32-3cdd3ee32610</Template>
  <TotalTime>25</TotalTime>
  <Words>528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Abadi</vt:lpstr>
      <vt:lpstr>Arial</vt:lpstr>
      <vt:lpstr>Calibri</vt:lpstr>
      <vt:lpstr>Posterama</vt:lpstr>
      <vt:lpstr>Posterama Text SemiBold</vt:lpstr>
      <vt:lpstr>Custom</vt:lpstr>
      <vt:lpstr>NYC Airbnb Market </vt:lpstr>
      <vt:lpstr>Average Price per Borough</vt:lpstr>
      <vt:lpstr>Room Type Distribution</vt:lpstr>
      <vt:lpstr>Price Category Distribution</vt:lpstr>
      <vt:lpstr>Top 5 Neighborhoods</vt:lpstr>
      <vt:lpstr>Description Length vs Price</vt:lpstr>
      <vt:lpstr>Review Days</vt:lpstr>
      <vt:lpstr>Price Tiers</vt:lpstr>
      <vt:lpstr>Price Volatility</vt:lpstr>
      <vt:lpstr>Keyword Impact</vt:lpstr>
      <vt:lpstr>Borough Price Category Breakdown</vt:lpstr>
      <vt:lpstr>Listing Recency</vt:lpstr>
      <vt:lpstr>Professional vs. Individual Hosts</vt:lpstr>
      <vt:lpstr>Best Value (Cheapest) Spots</vt:lpstr>
      <vt:lpstr>Luxury Hubs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Stephen Schilling</dc:creator>
  <cp:lastModifiedBy>Stephen Schilling</cp:lastModifiedBy>
  <cp:revision>2</cp:revision>
  <dcterms:created xsi:type="dcterms:W3CDTF">2026-02-07T17:16:48Z</dcterms:created>
  <dcterms:modified xsi:type="dcterms:W3CDTF">2026-02-07T17:45:03Z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